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4" r:id="rId8"/>
    <p:sldId id="265" r:id="rId9"/>
    <p:sldId id="262" r:id="rId10"/>
    <p:sldId id="268" r:id="rId11"/>
    <p:sldId id="266" r:id="rId12"/>
    <p:sldId id="269" r:id="rId13"/>
    <p:sldId id="270" r:id="rId14"/>
    <p:sldId id="271" r:id="rId15"/>
    <p:sldId id="272" r:id="rId16"/>
    <p:sldId id="273" r:id="rId17"/>
    <p:sldId id="27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6"/>
  </p:normalViewPr>
  <p:slideViewPr>
    <p:cSldViewPr snapToGrid="0" snapToObjects="1">
      <p:cViewPr varScale="1">
        <p:scale>
          <a:sx n="107" d="100"/>
          <a:sy n="107" d="100"/>
        </p:scale>
        <p:origin x="-78" y="-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397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517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72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0572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04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84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721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785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773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871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7C5907B-DFD1-FD4D-AF7A-E16D3CCDDA6C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FA26691-AAA1-7F47-9F67-C53686C902F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3543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6200" dirty="0" smtClean="0"/>
              <a:t>The </a:t>
            </a:r>
            <a:r>
              <a:rPr lang="en-US" sz="6200" dirty="0"/>
              <a:t>Long Run Impact of Cash Transfers to Poor Families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Anna </a:t>
            </a:r>
            <a:r>
              <a:rPr lang="en-US" sz="1500" dirty="0" err="1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Aizer</a:t>
            </a:r>
            <a:endParaRPr lang="en-US" sz="15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Shari Eli </a:t>
            </a:r>
          </a:p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Joseph </a:t>
            </a:r>
            <a:r>
              <a:rPr lang="en-US" sz="1500" dirty="0" err="1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Ferrie</a:t>
            </a:r>
            <a:endParaRPr lang="en-US" sz="15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US" sz="15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Adriana </a:t>
            </a:r>
            <a:r>
              <a:rPr lang="en-US" sz="1500" dirty="0" err="1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Lleras-Muney</a:t>
            </a:r>
            <a:r>
              <a:rPr lang="en-US" sz="15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/>
            </a:r>
            <a:br>
              <a:rPr lang="en-US" sz="15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</a:br>
            <a:endParaRPr lang="en-US" sz="15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301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007376"/>
            <a:ext cx="7543800" cy="675564"/>
          </a:xfrm>
        </p:spPr>
        <p:txBody>
          <a:bodyPr>
            <a:normAutofit fontScale="90000"/>
          </a:bodyPr>
          <a:lstStyle/>
          <a:p>
            <a:r>
              <a:rPr lang="en-US" smtClean="0"/>
              <a:t>Mortality Results</a:t>
            </a:r>
            <a:br>
              <a:rPr lang="en-US" smtClean="0"/>
            </a:br>
            <a:r>
              <a:rPr lang="en-US" smtClean="0"/>
              <a:t>Heterogeneity </a:t>
            </a:r>
            <a:r>
              <a:rPr lang="en-US" dirty="0"/>
              <a:t>by Income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321958"/>
            <a:ext cx="7171216" cy="2460279"/>
          </a:xfrm>
        </p:spPr>
      </p:pic>
    </p:spTree>
    <p:extLst>
      <p:ext uri="{BB962C8B-B14F-4D97-AF65-F5344CB8AC3E}">
        <p14:creationId xmlns:p14="http://schemas.microsoft.com/office/powerpoint/2010/main" val="92518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180701"/>
            <a:ext cx="2400300" cy="956026"/>
          </a:xfrm>
        </p:spPr>
        <p:txBody>
          <a:bodyPr>
            <a:noAutofit/>
          </a:bodyPr>
          <a:lstStyle/>
          <a:p>
            <a:r>
              <a:rPr lang="en-US" sz="2800" dirty="0"/>
              <a:t>Heterogeneity by Income and Urban Residence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908" y="286602"/>
            <a:ext cx="5415545" cy="6351879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36727"/>
            <a:ext cx="2400300" cy="344942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sz="1400" dirty="0"/>
              <a:t>The effect of the MP program </a:t>
            </a:r>
            <a:r>
              <a:rPr lang="en-US" sz="1400" dirty="0" smtClean="0"/>
              <a:t>is larger </a:t>
            </a:r>
            <a:r>
              <a:rPr lang="en-US" sz="1400" dirty="0"/>
              <a:t>among the poorest in the </a:t>
            </a:r>
            <a:r>
              <a:rPr lang="en-US" sz="1400" dirty="0" smtClean="0"/>
              <a:t>sample. </a:t>
            </a:r>
          </a:p>
          <a:p>
            <a:pPr marL="214313" indent="-214313">
              <a:spcBef>
                <a:spcPts val="0"/>
              </a:spcBef>
              <a:buFont typeface="Wingdings" charset="2"/>
              <a:buChar char="Ø"/>
            </a:pPr>
            <a:r>
              <a:rPr lang="en-US" sz="1400" dirty="0" smtClean="0"/>
              <a:t>Income </a:t>
            </a:r>
            <a:r>
              <a:rPr lang="en-US" sz="1400" dirty="0"/>
              <a:t>below the </a:t>
            </a:r>
            <a:r>
              <a:rPr lang="en-US" sz="1400" dirty="0" smtClean="0"/>
              <a:t>median: </a:t>
            </a:r>
          </a:p>
          <a:p>
            <a:pPr>
              <a:spcBef>
                <a:spcPts val="0"/>
              </a:spcBef>
            </a:pPr>
            <a:r>
              <a:rPr lang="en-US" sz="1400" dirty="0" smtClean="0"/>
              <a:t>MP program acceptance </a:t>
            </a:r>
            <a:r>
              <a:rPr lang="en-US" sz="1400" dirty="0"/>
              <a:t>increases longevity by 1.44 </a:t>
            </a:r>
            <a:r>
              <a:rPr lang="en-US" sz="1400" dirty="0" smtClean="0"/>
              <a:t>years</a:t>
            </a:r>
            <a:endParaRPr lang="en-US" sz="1400" dirty="0"/>
          </a:p>
          <a:p>
            <a:pPr marL="214313" indent="-214313">
              <a:spcBef>
                <a:spcPts val="0"/>
              </a:spcBef>
              <a:buFont typeface="Wingdings" charset="2"/>
              <a:buChar char="Ø"/>
            </a:pPr>
            <a:r>
              <a:rPr lang="en-US" sz="1400" dirty="0" smtClean="0"/>
              <a:t>Income above the median: </a:t>
            </a:r>
          </a:p>
          <a:p>
            <a:pPr>
              <a:spcBef>
                <a:spcPts val="0"/>
              </a:spcBef>
            </a:pPr>
            <a:r>
              <a:rPr lang="en-US" sz="1400" dirty="0" smtClean="0"/>
              <a:t>MP program </a:t>
            </a:r>
            <a:r>
              <a:rPr lang="en-US" sz="1400" dirty="0"/>
              <a:t>acceptance increases longevity by </a:t>
            </a:r>
            <a:r>
              <a:rPr lang="en-US" sz="1400" dirty="0" smtClean="0"/>
              <a:t>1.24 years</a:t>
            </a:r>
          </a:p>
          <a:p>
            <a:pPr lvl="0">
              <a:spcBef>
                <a:spcPts val="0"/>
              </a:spcBef>
            </a:pPr>
            <a:r>
              <a:rPr lang="en-US" sz="1400" dirty="0" smtClean="0"/>
              <a:t>The effect of MP program is also larger among young children:</a:t>
            </a:r>
          </a:p>
          <a:p>
            <a:pPr marL="214313" indent="-214313">
              <a:spcBef>
                <a:spcPts val="0"/>
              </a:spcBef>
              <a:buFont typeface="Wingdings" charset="2"/>
              <a:buChar char="Ø"/>
            </a:pPr>
            <a:r>
              <a:rPr lang="en-US" sz="1400" dirty="0" smtClean="0"/>
              <a:t>Children </a:t>
            </a:r>
            <a:r>
              <a:rPr lang="en-US" sz="1400" dirty="0"/>
              <a:t>under 10 are 17–18 percent more likely to survive past age 70 than their rejected counterparts, relative to 11 percent for children aged 10–14. </a:t>
            </a:r>
          </a:p>
          <a:p>
            <a:pPr>
              <a:spcBef>
                <a:spcPts val="0"/>
              </a:spcBef>
            </a:pPr>
            <a:endParaRPr lang="en-US" sz="1400" dirty="0" smtClean="0"/>
          </a:p>
          <a:p>
            <a:pPr>
              <a:spcBef>
                <a:spcPts val="0"/>
              </a:spcBef>
            </a:pPr>
            <a:endParaRPr lang="en-US" sz="1400" dirty="0"/>
          </a:p>
          <a:p>
            <a:pPr>
              <a:spcBef>
                <a:spcPts val="0"/>
              </a:spcBef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47017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22960" y="765127"/>
            <a:ext cx="7543800" cy="81886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Mortality Results</a:t>
            </a:r>
            <a:br>
              <a:rPr lang="en-US" dirty="0" smtClean="0"/>
            </a:br>
            <a:r>
              <a:rPr lang="en-US" dirty="0" smtClean="0"/>
              <a:t>Estimates for Ohio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580" y="2345041"/>
            <a:ext cx="4612417" cy="3272205"/>
          </a:xfrm>
        </p:spPr>
      </p:pic>
    </p:spTree>
    <p:extLst>
      <p:ext uri="{BB962C8B-B14F-4D97-AF65-F5344CB8AC3E}">
        <p14:creationId xmlns:p14="http://schemas.microsoft.com/office/powerpoint/2010/main" val="501013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Mortality Results</a:t>
            </a:r>
            <a:br>
              <a:rPr lang="en-US" dirty="0" smtClean="0"/>
            </a:br>
            <a:r>
              <a:rPr lang="en-US" dirty="0" smtClean="0"/>
              <a:t>Alternative Counterfactuals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532" y="2237793"/>
            <a:ext cx="5144656" cy="2728820"/>
          </a:xfrm>
        </p:spPr>
      </p:pic>
    </p:spTree>
    <p:extLst>
      <p:ext uri="{BB962C8B-B14F-4D97-AF65-F5344CB8AC3E}">
        <p14:creationId xmlns:p14="http://schemas.microsoft.com/office/powerpoint/2010/main" val="26345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409434"/>
            <a:ext cx="7543800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 for Educational Attainment, Health, and Income in the Medium-Term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500827"/>
            <a:ext cx="7543801" cy="4023360"/>
          </a:xfrm>
        </p:spPr>
        <p:txBody>
          <a:bodyPr/>
          <a:lstStyle/>
          <a:p>
            <a:pPr algn="just"/>
            <a:r>
              <a:rPr lang="en-US" dirty="0"/>
              <a:t>Previous work has shown education, income, and weight (being underweight, in particular) are strongly associated with mortality (</a:t>
            </a:r>
            <a:r>
              <a:rPr lang="en-US" dirty="0" err="1"/>
              <a:t>Flegal</a:t>
            </a:r>
            <a:r>
              <a:rPr lang="en-US" dirty="0"/>
              <a:t> et al. 2005; Deaton and </a:t>
            </a:r>
            <a:r>
              <a:rPr lang="en-US" dirty="0" err="1"/>
              <a:t>Paxson</a:t>
            </a:r>
            <a:r>
              <a:rPr lang="en-US" dirty="0"/>
              <a:t> 2001; Cutler and </a:t>
            </a:r>
            <a:r>
              <a:rPr lang="en-US" dirty="0" err="1"/>
              <a:t>Lleras-Muney</a:t>
            </a:r>
            <a:r>
              <a:rPr lang="en-US" dirty="0"/>
              <a:t> 2008). </a:t>
            </a:r>
          </a:p>
          <a:p>
            <a:pPr algn="just"/>
            <a:r>
              <a:rPr lang="en-US" dirty="0" smtClean="0"/>
              <a:t>The study estimated </a:t>
            </a:r>
            <a:r>
              <a:rPr lang="en-US" dirty="0"/>
              <a:t>the effect of the MP program on these possible medium-term (adulthood) outcomes by linking the MP sample to 1940 census and WWII enlistment records. </a:t>
            </a:r>
          </a:p>
          <a:p>
            <a:pPr algn="just"/>
            <a:r>
              <a:rPr lang="en-US" dirty="0" smtClean="0"/>
              <a:t>By matching </a:t>
            </a:r>
            <a:r>
              <a:rPr lang="en-US" dirty="0"/>
              <a:t>MP applicants to 1940 census </a:t>
            </a:r>
            <a:r>
              <a:rPr lang="en-US" dirty="0" smtClean="0"/>
              <a:t>data,  they examine </a:t>
            </a:r>
            <a:r>
              <a:rPr lang="en-US" dirty="0"/>
              <a:t>the impact of MP receipt on educational attainment and income during young adulthood.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6734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737454" y="4951910"/>
            <a:ext cx="7614975" cy="923404"/>
          </a:xfrm>
        </p:spPr>
        <p:txBody>
          <a:bodyPr>
            <a:normAutofit lnSpcReduction="10000"/>
          </a:bodyPr>
          <a:lstStyle/>
          <a:p>
            <a:pPr marL="257175" indent="-257175">
              <a:buFont typeface="Wingdings" charset="2"/>
              <a:buChar char="Ø"/>
            </a:pPr>
            <a:r>
              <a:rPr lang="en-US" sz="1600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MP recipients on average have incomes that are </a:t>
            </a:r>
            <a:r>
              <a:rPr lang="en-US" sz="1600" cap="none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13 </a:t>
            </a:r>
            <a:r>
              <a:rPr lang="en-US" sz="1600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percent higher than their rejected counterparts in 1940.</a:t>
            </a:r>
          </a:p>
          <a:p>
            <a:pPr marL="257175" indent="-257175">
              <a:buFont typeface="Wingdings" charset="2"/>
              <a:buChar char="Ø"/>
            </a:pPr>
            <a:r>
              <a:rPr lang="en-US" sz="1600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MP receipt results in 0.4 more years of schooling. </a:t>
            </a:r>
          </a:p>
          <a:p>
            <a:pPr marL="257175" indent="-257175">
              <a:buFont typeface="Wingdings" charset="2"/>
              <a:buChar char="Ø"/>
            </a:pPr>
            <a:endParaRPr lang="en-US" cap="non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936" y="327546"/>
            <a:ext cx="7200012" cy="4351408"/>
          </a:xfrm>
        </p:spPr>
      </p:pic>
    </p:spTree>
    <p:extLst>
      <p:ext uri="{BB962C8B-B14F-4D97-AF65-F5344CB8AC3E}">
        <p14:creationId xmlns:p14="http://schemas.microsoft.com/office/powerpoint/2010/main" val="547757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79" y="654755"/>
            <a:ext cx="5498231" cy="4763405"/>
          </a:xfrm>
        </p:spPr>
      </p:pic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5254387" y="846162"/>
            <a:ext cx="3684895" cy="4740456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Impact of MP receipt on educational attainment and income during young adulthood (WWII Enlistment </a:t>
            </a:r>
            <a:r>
              <a:rPr lang="en-US" sz="2400" dirty="0" smtClean="0"/>
              <a:t>Records)</a:t>
            </a:r>
          </a:p>
          <a:p>
            <a:endParaRPr lang="en-US" dirty="0"/>
          </a:p>
          <a:p>
            <a:pPr lvl="0">
              <a:buFont typeface="Wingdings" charset="2"/>
              <a:buChar char="Ø"/>
            </a:pPr>
            <a:r>
              <a:rPr lang="en-US" dirty="0"/>
              <a:t>Children of accepted families are 20 percent more likely to have more than eight years of school. </a:t>
            </a:r>
          </a:p>
          <a:p>
            <a:pPr lvl="0">
              <a:buFont typeface="Wingdings" charset="2"/>
              <a:buChar char="Ø"/>
            </a:pPr>
            <a:r>
              <a:rPr lang="en-US" dirty="0"/>
              <a:t>MP recipients complete a third of a year more school than rejected applicants </a:t>
            </a:r>
            <a:endParaRPr lang="en-US" dirty="0" smtClean="0"/>
          </a:p>
          <a:p>
            <a:pPr>
              <a:buFont typeface="Wingdings" charset="2"/>
              <a:buChar char="Ø"/>
            </a:pPr>
            <a:r>
              <a:rPr lang="en-US" dirty="0" smtClean="0"/>
              <a:t>Table shows statistically significant </a:t>
            </a:r>
            <a:r>
              <a:rPr lang="en-US" dirty="0"/>
              <a:t>50 percent reduction in the probability of being </a:t>
            </a:r>
            <a:r>
              <a:rPr lang="en-US" dirty="0" smtClean="0"/>
              <a:t>underweight. </a:t>
            </a:r>
            <a:endParaRPr lang="en-US" dirty="0"/>
          </a:p>
          <a:p>
            <a:pPr>
              <a:buFont typeface="Wingdings" charset="2"/>
              <a:buChar char="Ø"/>
            </a:pPr>
            <a:r>
              <a:rPr lang="en-US" dirty="0" smtClean="0"/>
              <a:t>Transfers </a:t>
            </a:r>
            <a:r>
              <a:rPr lang="en-US" dirty="0"/>
              <a:t>helped families improve the nutrition of their children </a:t>
            </a:r>
          </a:p>
          <a:p>
            <a:pPr lvl="0">
              <a:buFont typeface="Wingdings" charset="2"/>
              <a:buChar char="Ø"/>
            </a:pPr>
            <a:endParaRPr lang="en-US" dirty="0"/>
          </a:p>
          <a:p>
            <a:pPr lvl="0"/>
            <a:r>
              <a:rPr lang="en-US" dirty="0"/>
              <a:t> </a:t>
            </a:r>
          </a:p>
          <a:p>
            <a:pPr>
              <a:buFont typeface="Wingdings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7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25658" y="218367"/>
            <a:ext cx="7338401" cy="13374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Conclusion</a:t>
            </a:r>
            <a:endParaRPr lang="en-US" sz="3200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charset="2"/>
              <a:buChar char="Ø"/>
            </a:pPr>
            <a:r>
              <a:rPr lang="en-US" dirty="0"/>
              <a:t>Using data collected on over 16,000 boys from 11 states, who were born between 1900 and 1925, and whose mothers applied to the Mothers’ Pension program, </a:t>
            </a:r>
            <a:r>
              <a:rPr lang="en-US" dirty="0" smtClean="0"/>
              <a:t>study found that receiving </a:t>
            </a:r>
            <a:r>
              <a:rPr lang="en-US" dirty="0"/>
              <a:t>cash transfers increased longevity by about 1 year. This effect is greater for the poorest families in the sample: their longevity increased by 1.5 years of life. </a:t>
            </a:r>
            <a:endParaRPr lang="en-US" dirty="0" smtClean="0"/>
          </a:p>
          <a:p>
            <a:pPr algn="just">
              <a:buFont typeface="Wingdings" charset="2"/>
              <a:buChar char="Ø"/>
            </a:pPr>
            <a:r>
              <a:rPr lang="en-US" dirty="0"/>
              <a:t>To investigate potential mechanisms behind the positive effect on longevity, </a:t>
            </a:r>
            <a:r>
              <a:rPr lang="en-US" dirty="0" smtClean="0"/>
              <a:t>study </a:t>
            </a:r>
            <a:r>
              <a:rPr lang="en-US" dirty="0"/>
              <a:t>match a subset </a:t>
            </a:r>
            <a:r>
              <a:rPr lang="en-US" dirty="0" smtClean="0"/>
              <a:t>of its </a:t>
            </a:r>
            <a:r>
              <a:rPr lang="en-US" dirty="0"/>
              <a:t>records to WWII enlistment and 1940 census records. The results suggest that </a:t>
            </a:r>
            <a:r>
              <a:rPr lang="en-US" dirty="0" smtClean="0"/>
              <a:t>MP program resulted </a:t>
            </a:r>
            <a:r>
              <a:rPr lang="en-US" dirty="0"/>
              <a:t>in a </a:t>
            </a:r>
            <a:r>
              <a:rPr lang="en-US" dirty="0" smtClean="0"/>
              <a:t>significant </a:t>
            </a:r>
            <a:r>
              <a:rPr lang="en-US" dirty="0"/>
              <a:t>50 percent decrease in under-nutrition, a 13 percent increase in income, and an increase of 0.4 years of school among young </a:t>
            </a:r>
            <a:r>
              <a:rPr lang="en-US" dirty="0" smtClean="0"/>
              <a:t>adults.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6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7216" y="2241551"/>
            <a:ext cx="7619545" cy="3017520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US" dirty="0"/>
              <a:t>E</a:t>
            </a:r>
            <a:r>
              <a:rPr lang="en-US" dirty="0" smtClean="0"/>
              <a:t>arly-life </a:t>
            </a:r>
            <a:r>
              <a:rPr lang="en-US" dirty="0"/>
              <a:t>exposure to disease, nutritional deprivation and other factors associated with </a:t>
            </a:r>
            <a:r>
              <a:rPr lang="en-US" dirty="0" smtClean="0"/>
              <a:t>poverty have negative long-term </a:t>
            </a:r>
            <a:r>
              <a:rPr lang="en-US" dirty="0"/>
              <a:t>effects of</a:t>
            </a:r>
            <a:r>
              <a:rPr lang="en-US" dirty="0" smtClean="0"/>
              <a:t> </a:t>
            </a:r>
            <a:r>
              <a:rPr lang="en-US" dirty="0"/>
              <a:t>on educational attainment, labor market outcomes, </a:t>
            </a:r>
            <a:r>
              <a:rPr lang="en-US" dirty="0" smtClean="0"/>
              <a:t>and mortality. </a:t>
            </a:r>
          </a:p>
          <a:p>
            <a:pPr marL="0" indent="0" algn="just">
              <a:buNone/>
            </a:pPr>
            <a:r>
              <a:rPr lang="en-US" dirty="0" smtClean="0"/>
              <a:t>In </a:t>
            </a:r>
            <a:r>
              <a:rPr lang="en-US" dirty="0"/>
              <a:t>the United </a:t>
            </a:r>
            <a:r>
              <a:rPr lang="en-US" dirty="0" smtClean="0"/>
              <a:t>States, cash </a:t>
            </a:r>
            <a:r>
              <a:rPr lang="en-US" dirty="0"/>
              <a:t>transfers to poor </a:t>
            </a:r>
            <a:r>
              <a:rPr lang="en-US" dirty="0" smtClean="0"/>
              <a:t>families were </a:t>
            </a:r>
            <a:r>
              <a:rPr lang="en-US" dirty="0"/>
              <a:t>established primarily to help children</a:t>
            </a:r>
            <a:r>
              <a:rPr lang="en-US" dirty="0" smtClean="0"/>
              <a:t>. Means-tested </a:t>
            </a:r>
            <a:r>
              <a:rPr lang="en-US" dirty="0"/>
              <a:t>cash transfers could fail to help poor </a:t>
            </a:r>
            <a:r>
              <a:rPr lang="en-US" dirty="0" smtClean="0"/>
              <a:t>children:</a:t>
            </a:r>
          </a:p>
          <a:p>
            <a:pPr lvl="1" algn="just">
              <a:buFont typeface="Wingdings" charset="2"/>
              <a:buChar char="Ø"/>
            </a:pPr>
            <a:r>
              <a:rPr lang="en-US" dirty="0"/>
              <a:t>the amounts given may be insufficient </a:t>
            </a:r>
          </a:p>
          <a:p>
            <a:pPr lvl="1" algn="just">
              <a:buFont typeface="Wingdings" charset="2"/>
              <a:buChar char="Ø"/>
            </a:pPr>
            <a:r>
              <a:rPr lang="en-US" dirty="0" smtClean="0"/>
              <a:t>parents </a:t>
            </a:r>
            <a:r>
              <a:rPr lang="en-US" dirty="0"/>
              <a:t>might not use the transfer in ways that benefit their </a:t>
            </a:r>
            <a:r>
              <a:rPr lang="en-US" dirty="0" smtClean="0"/>
              <a:t>children</a:t>
            </a:r>
          </a:p>
          <a:p>
            <a:pPr lvl="1" algn="just">
              <a:buFont typeface="Wingdings" charset="2"/>
              <a:buChar char="Ø"/>
            </a:pPr>
            <a:r>
              <a:rPr lang="en-US" dirty="0"/>
              <a:t>The program could </a:t>
            </a:r>
            <a:r>
              <a:rPr lang="en-US" dirty="0" smtClean="0"/>
              <a:t>induce </a:t>
            </a:r>
            <a:r>
              <a:rPr lang="en-US" dirty="0"/>
              <a:t>parental behavioral responses that are potentially detrimental to the </a:t>
            </a:r>
            <a:r>
              <a:rPr lang="en-US" dirty="0" smtClean="0"/>
              <a:t>child </a:t>
            </a:r>
          </a:p>
          <a:p>
            <a:pPr marL="0" indent="0" algn="just">
              <a:buNone/>
            </a:pPr>
            <a:r>
              <a:rPr lang="en-US" dirty="0" smtClean="0"/>
              <a:t>Thus</a:t>
            </a:r>
            <a:r>
              <a:rPr lang="en-US" dirty="0"/>
              <a:t>, it is  unknown whether cash transfers provide lifelong benefits for children raised in poor families. </a:t>
            </a:r>
          </a:p>
          <a:p>
            <a:pPr>
              <a:buFont typeface="Wingdings" charset="2"/>
              <a:buChar char="Ø"/>
            </a:pPr>
            <a:endParaRPr lang="en-US" dirty="0"/>
          </a:p>
          <a:p>
            <a:pPr>
              <a:buFont typeface="Wingdings" charset="2"/>
              <a:buChar char="§"/>
            </a:pPr>
            <a:endParaRPr lang="en-US" dirty="0"/>
          </a:p>
          <a:p>
            <a:pPr>
              <a:buFont typeface="Wingdings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66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Aim of the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pPr marL="0" indent="0" algn="just">
              <a:buNone/>
            </a:pPr>
            <a:r>
              <a:rPr lang="en-US" dirty="0" smtClean="0"/>
              <a:t>The study estimates the </a:t>
            </a:r>
            <a:r>
              <a:rPr lang="en-US" dirty="0"/>
              <a:t>long-run impact of cash transfers to poor families on children’s longevity, educational attainment, nutritional status, and income in adulthood. </a:t>
            </a:r>
          </a:p>
          <a:p>
            <a:pPr marL="0" indent="0" algn="just">
              <a:buNone/>
            </a:pPr>
            <a:r>
              <a:rPr lang="en-US" i="1" dirty="0"/>
              <a:t> </a:t>
            </a:r>
            <a:r>
              <a:rPr lang="en-US" i="1" dirty="0" smtClean="0"/>
              <a:t>    Data: Mothers</a:t>
            </a:r>
            <a:r>
              <a:rPr lang="en-US" i="1" dirty="0"/>
              <a:t>’ Pension program (1911-1935) </a:t>
            </a:r>
            <a:endParaRPr lang="en-US" i="1" dirty="0" smtClean="0"/>
          </a:p>
          <a:p>
            <a:pPr marL="0" indent="0" algn="just">
              <a:buNone/>
            </a:pPr>
            <a:r>
              <a:rPr lang="en-US" dirty="0"/>
              <a:t>The intent of the MP program was to improve the conditions of “young children that have become dependent through the loss or disability of the breadwinner</a:t>
            </a:r>
            <a:r>
              <a:rPr lang="en-US" dirty="0" smtClean="0"/>
              <a:t>”</a:t>
            </a:r>
          </a:p>
          <a:p>
            <a:pPr algn="just">
              <a:buFont typeface="Wingdings" charset="2"/>
              <a:buChar char="Ø"/>
            </a:pPr>
            <a:r>
              <a:rPr lang="en-US" dirty="0" smtClean="0"/>
              <a:t>Data </a:t>
            </a:r>
            <a:r>
              <a:rPr lang="en-US" dirty="0"/>
              <a:t>collected on over 16,000 boys from eleven </a:t>
            </a:r>
            <a:r>
              <a:rPr lang="en-US" dirty="0" smtClean="0"/>
              <a:t>states</a:t>
            </a:r>
            <a:r>
              <a:rPr lang="en-US" dirty="0"/>
              <a:t> born between 1900 and 1925, most of whom had died by 2012. </a:t>
            </a:r>
            <a:endParaRPr lang="en-US" dirty="0" smtClean="0"/>
          </a:p>
          <a:p>
            <a:pPr algn="just">
              <a:buFont typeface="Wingdings" charset="2"/>
              <a:buChar char="Ø"/>
            </a:pPr>
            <a:r>
              <a:rPr lang="en-US" dirty="0"/>
              <a:t>D</a:t>
            </a:r>
            <a:r>
              <a:rPr lang="en-US" dirty="0" smtClean="0"/>
              <a:t>ata also include </a:t>
            </a:r>
            <a:r>
              <a:rPr lang="en-US" dirty="0"/>
              <a:t>information on thousands of accepted and rejected </a:t>
            </a:r>
            <a:r>
              <a:rPr lang="en-US" dirty="0" smtClean="0"/>
              <a:t>applicants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6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Mothers</a:t>
            </a:r>
            <a:r>
              <a:rPr lang="en-US" dirty="0"/>
              <a:t>’ Pension </a:t>
            </a:r>
            <a:r>
              <a:rPr lang="en-US" dirty="0" smtClean="0"/>
              <a:t>Program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The MP program was a needs-based program, established on a state-by-state basis between 1911 and 1931. </a:t>
            </a:r>
            <a:endParaRPr lang="en-US" dirty="0" smtClean="0"/>
          </a:p>
          <a:p>
            <a:pPr algn="just"/>
            <a:r>
              <a:rPr lang="en-US" dirty="0"/>
              <a:t>When it was replaced by Aid to Dependent Children </a:t>
            </a:r>
            <a:r>
              <a:rPr lang="en-US" dirty="0" smtClean="0"/>
              <a:t>program (ADC) </a:t>
            </a:r>
            <a:r>
              <a:rPr lang="en-US" dirty="0"/>
              <a:t>in 1935, 200,000 children were receiving MP </a:t>
            </a:r>
            <a:r>
              <a:rPr lang="en-US" dirty="0" smtClean="0"/>
              <a:t>benefits. </a:t>
            </a:r>
          </a:p>
          <a:p>
            <a:pPr algn="just"/>
            <a:r>
              <a:rPr lang="en-US" dirty="0" smtClean="0"/>
              <a:t>Main factor </a:t>
            </a:r>
            <a:r>
              <a:rPr lang="en-US" dirty="0"/>
              <a:t>prompted the enactment of MP legislation </a:t>
            </a:r>
            <a:r>
              <a:rPr lang="en-US" dirty="0" smtClean="0"/>
              <a:t>was that </a:t>
            </a:r>
            <a:r>
              <a:rPr lang="en-US" dirty="0"/>
              <a:t>MP programs were seen as a cheaper and better alternative for children since income transfers would allow mothers to care for their children at home. 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287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and Sample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The study uses approximately </a:t>
            </a:r>
            <a:r>
              <a:rPr lang="en-US" dirty="0"/>
              <a:t>80,000 child recipients whose mothers applied to the MP program between 1911 and 1935 in eleven states: Idaho, Illinois, Iowa, Minnesota, Montana, North Dakota, Ohio, Oklahoma, Oregon, Washington and Wisconsin. </a:t>
            </a:r>
            <a:endParaRPr lang="en-US" dirty="0" smtClean="0"/>
          </a:p>
          <a:p>
            <a:pPr lvl="0" algn="just"/>
            <a:r>
              <a:rPr lang="en-US" dirty="0"/>
              <a:t>Study keeps only male children (under age 18) born 1900-1925, whose mothers applied to the program prior to 1930. By imposing these restrictions, we have a sample of individuals who are most likely deceased by 2012 and who did not apply as a result of the Great Depression. </a:t>
            </a:r>
          </a:p>
          <a:p>
            <a:pPr lvl="0" algn="just"/>
            <a:r>
              <a:rPr lang="en-US" dirty="0"/>
              <a:t>Only counties where data on rejected applicants are available is kept. </a:t>
            </a:r>
            <a:endParaRPr lang="en-US" dirty="0" smtClean="0"/>
          </a:p>
          <a:p>
            <a:pPr algn="just"/>
            <a:r>
              <a:rPr lang="en-US" dirty="0"/>
              <a:t>Each male child of every MP applicant was matched to records from the Social Security Death Master File (DMF) </a:t>
            </a:r>
          </a:p>
          <a:p>
            <a:pPr lvl="0" algn="just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49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Empirical Model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 smtClean="0"/>
                  <a:t>Accelerated Failure Time (AFT) hazard model: 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b="0" i="1" dirty="0" smtClean="0">
                  <a:latin typeface="Cambria Math" charset="0"/>
                </a:endParaRPr>
              </a:p>
              <a:p>
                <a:endParaRPr lang="en-US" i="1" dirty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𝑙𝑜𝑔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𝐴𝑔𝑒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𝑎𝑡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𝑑𝑒𝑎𝑡h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𝑖𝑓𝑡𝑠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  <m:r>
                      <a:rPr lang="en-US" b="0" i="0" smtClean="0">
                        <a:latin typeface="Cambria Math" charset="0"/>
                      </a:rPr>
                      <m:t>: </m:t>
                    </m:r>
                  </m:oMath>
                </a14:m>
                <a:r>
                  <a:rPr lang="en-US" dirty="0"/>
                  <a:t>natural log of the age at death for a given individual </a:t>
                </a:r>
                <a:r>
                  <a:rPr lang="en-US" i="1" dirty="0" err="1"/>
                  <a:t>i</a:t>
                </a:r>
                <a:r>
                  <a:rPr lang="en-US" i="1" dirty="0"/>
                  <a:t> </a:t>
                </a:r>
                <a:r>
                  <a:rPr lang="en-US" dirty="0"/>
                  <a:t>in family </a:t>
                </a:r>
                <a:r>
                  <a:rPr lang="en-US" i="1" dirty="0"/>
                  <a:t>f </a:t>
                </a:r>
                <a:r>
                  <a:rPr lang="en-US" dirty="0"/>
                  <a:t>born in year </a:t>
                </a:r>
                <a:r>
                  <a:rPr lang="en-US" i="1" dirty="0"/>
                  <a:t>t </a:t>
                </a:r>
                <a:r>
                  <a:rPr lang="en-US" dirty="0"/>
                  <a:t>living in county </a:t>
                </a:r>
                <a:r>
                  <a:rPr lang="en-US" i="1" dirty="0"/>
                  <a:t>c </a:t>
                </a:r>
                <a:r>
                  <a:rPr lang="en-US" dirty="0"/>
                  <a:t>(state </a:t>
                </a:r>
                <a:r>
                  <a:rPr lang="en-US" i="1" dirty="0"/>
                  <a:t>s</a:t>
                </a:r>
                <a:r>
                  <a:rPr lang="en-US" dirty="0"/>
                  <a:t>) </a:t>
                </a:r>
                <a:endParaRPr lang="en-US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𝑀𝑃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𝑓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:</m:t>
                    </m:r>
                  </m:oMath>
                </a14:m>
                <a:r>
                  <a:rPr lang="en-US" dirty="0" smtClean="0"/>
                  <a:t> whether </a:t>
                </a:r>
                <a:r>
                  <a:rPr lang="en-US" dirty="0"/>
                  <a:t>the child’s family received MP benefits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𝑖𝑓</m:t>
                        </m:r>
                      </m:sub>
                    </m:sSub>
                  </m:oMath>
                </a14:m>
                <a:r>
                  <a:rPr lang="en-US" i="1" dirty="0" smtClean="0"/>
                  <a:t> : </a:t>
                </a:r>
                <a:r>
                  <a:rPr lang="en-US" dirty="0" smtClean="0"/>
                  <a:t>vector </a:t>
                </a:r>
                <a:r>
                  <a:rPr lang="en-US" dirty="0"/>
                  <a:t>of relevant family characteristics </a:t>
                </a:r>
                <a:r>
                  <a:rPr lang="en-US" dirty="0" smtClean="0"/>
                  <a:t>and </a:t>
                </a:r>
                <a:r>
                  <a:rPr lang="en-US" dirty="0"/>
                  <a:t>child </a:t>
                </a:r>
                <a:r>
                  <a:rPr lang="en-US" dirty="0" smtClean="0"/>
                  <a:t>characteristics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𝑠𝑡</m:t>
                        </m:r>
                      </m:sub>
                    </m:sSub>
                  </m:oMath>
                </a14:m>
                <a:r>
                  <a:rPr lang="en-US" dirty="0" smtClean="0"/>
                  <a:t>: </a:t>
                </a:r>
                <a:r>
                  <a:rPr lang="en-US" dirty="0"/>
                  <a:t>control for county-level characteristics in 1910, and state characteristics in the year of application </a:t>
                </a:r>
                <a:endParaRPr lang="en-US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 smtClean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 smtClean="0"/>
                  <a:t>: </a:t>
                </a:r>
                <a:r>
                  <a:rPr lang="en-US" dirty="0"/>
                  <a:t>county fixed </a:t>
                </a:r>
                <a:r>
                  <a:rPr lang="en-US" dirty="0" smtClean="0"/>
                  <a:t>effects </a:t>
                </a:r>
                <a:r>
                  <a:rPr lang="en-US" dirty="0"/>
                  <a:t>and cohort fixed </a:t>
                </a:r>
                <a:r>
                  <a:rPr lang="en-US" dirty="0" smtClean="0"/>
                  <a:t>effects </a:t>
                </a:r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273" t="-2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485" y="2703209"/>
            <a:ext cx="6762750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71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 to Address Attrition and Multiple Matches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326078"/>
            <a:ext cx="7543800" cy="535487"/>
          </a:xfrm>
        </p:spPr>
      </p:pic>
      <p:sp>
        <p:nvSpPr>
          <p:cNvPr id="14" name="Rectangle 13"/>
          <p:cNvSpPr/>
          <p:nvPr/>
        </p:nvSpPr>
        <p:spPr>
          <a:xfrm>
            <a:off x="822960" y="3027373"/>
            <a:ext cx="7631828" cy="1962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i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P </a:t>
            </a:r>
            <a:r>
              <a:rPr lang="en-US" sz="135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is probability of surviving past age </a:t>
            </a:r>
            <a:r>
              <a:rPr lang="en-US" sz="1350" i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a </a:t>
            </a:r>
            <a:r>
              <a:rPr lang="en-US" sz="135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for a given individual.</a:t>
            </a:r>
          </a:p>
          <a:p>
            <a:endParaRPr lang="en-US" sz="13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investigate the role of attrition, it is assumed that all those without a match in the DMF were deceased by 1975. </a:t>
            </a:r>
          </a:p>
          <a:p>
            <a:r>
              <a:rPr lang="en-US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Then compare survival regression results for the “matched sample” (where only those with unique ages at death are included) with results from the “full-sample” where they impute a zero to those without an age at death in all estimations. </a:t>
            </a:r>
          </a:p>
          <a:p>
            <a:endParaRPr lang="en-US" sz="1350" dirty="0"/>
          </a:p>
          <a:p>
            <a:endParaRPr lang="en-US" sz="135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057872"/>
            <a:ext cx="2400300" cy="1314791"/>
          </a:xfrm>
        </p:spPr>
        <p:txBody>
          <a:bodyPr>
            <a:noAutofit/>
          </a:bodyPr>
          <a:lstStyle/>
          <a:p>
            <a:r>
              <a:rPr lang="en-US" sz="2800" dirty="0"/>
              <a:t>Evaluation of an identification strategy based on rejected applicants 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3" b="6421"/>
          <a:stretch/>
        </p:blipFill>
        <p:spPr>
          <a:xfrm>
            <a:off x="3562066" y="231438"/>
            <a:ext cx="5021485" cy="6503732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594" y="2580962"/>
            <a:ext cx="2866030" cy="3291840"/>
          </a:xfrm>
        </p:spPr>
        <p:txBody>
          <a:bodyPr>
            <a:noAutofit/>
          </a:bodyPr>
          <a:lstStyle/>
          <a:p>
            <a:pPr lvl="0"/>
            <a:r>
              <a:rPr lang="en-US" sz="1600" dirty="0"/>
              <a:t>Table shows sample size, about 16,000 males in 60 counties from eleven states. Among those, 14 percent were rejected applicants. </a:t>
            </a:r>
          </a:p>
          <a:p>
            <a:r>
              <a:rPr lang="en-US" sz="1600" dirty="0"/>
              <a:t>For identification of causal effects, they use rejected applicants as the counterfactual. </a:t>
            </a:r>
          </a:p>
          <a:p>
            <a:r>
              <a:rPr lang="en-US" sz="1600" dirty="0"/>
              <a:t>Accepted and Rejected applicants differ in Age, Family size, Widowhood and Income</a:t>
            </a:r>
          </a:p>
          <a:p>
            <a:r>
              <a:rPr lang="en-US" sz="1600" dirty="0"/>
              <a:t>Predicted family income shows that on average accepted applicants had 7–9 percent lower family incomes than rejected applicants. </a:t>
            </a:r>
          </a:p>
          <a:p>
            <a:endParaRPr lang="en-US" sz="1600" dirty="0"/>
          </a:p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</a:pPr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09955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42900" y="1041495"/>
            <a:ext cx="2400300" cy="532774"/>
          </a:xfrm>
        </p:spPr>
        <p:txBody>
          <a:bodyPr>
            <a:normAutofit fontScale="90000"/>
          </a:bodyPr>
          <a:lstStyle/>
          <a:p>
            <a:r>
              <a:rPr lang="en-US" dirty="0"/>
              <a:t>Mortality results </a:t>
            </a: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621"/>
          <a:stretch/>
        </p:blipFill>
        <p:spPr>
          <a:xfrm>
            <a:off x="3107961" y="601343"/>
            <a:ext cx="6457260" cy="5949581"/>
          </a:xfrm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342900" y="1574268"/>
            <a:ext cx="2400300" cy="4011885"/>
          </a:xfrm>
        </p:spPr>
        <p:txBody>
          <a:bodyPr>
            <a:noAutofit/>
          </a:bodyPr>
          <a:lstStyle/>
          <a:p>
            <a:r>
              <a:rPr lang="en-US" sz="1400" i="1" dirty="0"/>
              <a:t>Panel A: Estimates of longevity</a:t>
            </a:r>
          </a:p>
          <a:p>
            <a:pPr>
              <a:spcBef>
                <a:spcPts val="0"/>
              </a:spcBef>
            </a:pPr>
            <a:r>
              <a:rPr lang="en-US" sz="1400" dirty="0"/>
              <a:t>Column 1: State and cohort dummies </a:t>
            </a:r>
            <a:endParaRPr lang="en-US" sz="1400" dirty="0" smtClean="0"/>
          </a:p>
          <a:p>
            <a:pPr>
              <a:spcBef>
                <a:spcPts val="0"/>
              </a:spcBef>
            </a:pPr>
            <a:r>
              <a:rPr lang="en-US" sz="1400" dirty="0" smtClean="0"/>
              <a:t>Column </a:t>
            </a:r>
            <a:r>
              <a:rPr lang="en-US" sz="1400" dirty="0"/>
              <a:t>2: Individual controls, county characteristics in 1910 and state characteristics at the time of application</a:t>
            </a:r>
          </a:p>
          <a:p>
            <a:pPr>
              <a:spcBef>
                <a:spcPts val="0"/>
              </a:spcBef>
            </a:pPr>
            <a:r>
              <a:rPr lang="en-US" sz="1400" dirty="0"/>
              <a:t>Column 3: County fixed effects</a:t>
            </a:r>
          </a:p>
          <a:p>
            <a:pPr>
              <a:spcBef>
                <a:spcPts val="0"/>
              </a:spcBef>
            </a:pPr>
            <a:r>
              <a:rPr lang="en-US" sz="1400" dirty="0"/>
              <a:t>Column 4: Date of birth form the death certificate instead of the date on the MP application.</a:t>
            </a:r>
          </a:p>
          <a:p>
            <a:pPr marL="214313" indent="-214313" algn="just">
              <a:buFont typeface="Wingdings" charset="2"/>
              <a:buChar char="Ø"/>
            </a:pPr>
            <a:r>
              <a:rPr lang="en-US" sz="1400" dirty="0"/>
              <a:t>Acceptance increased life expectancy by </a:t>
            </a:r>
            <a:r>
              <a:rPr lang="en-US" sz="1400" b="1" dirty="0"/>
              <a:t>about a year</a:t>
            </a:r>
            <a:r>
              <a:rPr lang="en-US" sz="1400" dirty="0"/>
              <a:t>, relative to a mean of 72.5, among the rejected. The estimates range from 1.1 to 1.3 years of life depending on the specification and sample. </a:t>
            </a:r>
          </a:p>
          <a:p>
            <a:r>
              <a:rPr lang="en-US" sz="1400" i="1" dirty="0"/>
              <a:t> Panel B: Assesses the role of attrition</a:t>
            </a:r>
          </a:p>
        </p:txBody>
      </p:sp>
    </p:spTree>
    <p:extLst>
      <p:ext uri="{BB962C8B-B14F-4D97-AF65-F5344CB8AC3E}">
        <p14:creationId xmlns:p14="http://schemas.microsoft.com/office/powerpoint/2010/main" val="119250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1702</TotalTime>
  <Words>1244</Words>
  <Application>Microsoft Office PowerPoint</Application>
  <PresentationFormat>On-screen Show (4:3)</PresentationFormat>
  <Paragraphs>95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Retrospect</vt:lpstr>
      <vt:lpstr> The Long Run Impact of Cash Transfers to Poor Families  </vt:lpstr>
      <vt:lpstr>Motivation</vt:lpstr>
      <vt:lpstr>Aim of the study</vt:lpstr>
      <vt:lpstr>Mothers’ Pension Program  </vt:lpstr>
      <vt:lpstr>Data and Sample Selection</vt:lpstr>
      <vt:lpstr>Basic Empirical Model</vt:lpstr>
      <vt:lpstr>Model to Address Attrition and Multiple Matches </vt:lpstr>
      <vt:lpstr>Evaluation of an identification strategy based on rejected applicants </vt:lpstr>
      <vt:lpstr>Mortality results </vt:lpstr>
      <vt:lpstr>Mortality Results Heterogeneity by Income</vt:lpstr>
      <vt:lpstr>Heterogeneity by Income and Urban Residence </vt:lpstr>
      <vt:lpstr>Mortality Results Estimates for Ohio</vt:lpstr>
      <vt:lpstr>Mortality Results Alternative Counterfactuals</vt:lpstr>
      <vt:lpstr>Results for Educational Attainment, Health, and Income in the Medium-Term 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Long Run Impact of Cash Transfers to Poor Families</dc:title>
  <dc:creator>Microsoft Office User</dc:creator>
  <cp:lastModifiedBy>Jeffrey Nugent</cp:lastModifiedBy>
  <cp:revision>74</cp:revision>
  <dcterms:created xsi:type="dcterms:W3CDTF">2017-04-01T02:43:49Z</dcterms:created>
  <dcterms:modified xsi:type="dcterms:W3CDTF">2017-04-06T18:47:17Z</dcterms:modified>
</cp:coreProperties>
</file>

<file path=docProps/thumbnail.jpeg>
</file>